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1" r:id="rId14"/>
    <p:sldId id="265" r:id="rId15"/>
    <p:sldId id="276" r:id="rId16"/>
    <p:sldId id="262" r:id="rId17"/>
    <p:sldId id="263" r:id="rId18"/>
    <p:sldId id="264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764704"/>
            <a:ext cx="9144000" cy="29523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56303" y="4412704"/>
            <a:ext cx="6408712" cy="7444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pic>
        <p:nvPicPr>
          <p:cNvPr id="1026" name="Picture 2" descr="C:\Users\lisa\Desktop\the sentinel project\logoblack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3"/>
            <a:ext cx="8006731" cy="151216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467544" y="0"/>
            <a:ext cx="7200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7836" y="1268760"/>
            <a:ext cx="7352556" cy="49574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7920880" cy="3951288"/>
          </a:xfrm>
          <a:prstGeom prst="rect">
            <a:avLst/>
          </a:prstGeo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 sz="1600">
                <a:latin typeface="Trebuchet MS" pitchFamily="34" charset="0"/>
              </a:defRPr>
            </a:lvl1pPr>
            <a:lvl2pPr>
              <a:defRPr sz="2000"/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Trebuchet MS" pitchFamily="34" charset="0"/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8288" y="64482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58000" y="6448251"/>
            <a:ext cx="1162472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</a:lstStyle>
          <a:p>
            <a:fld id="{5E45474B-B312-4653-8ED8-A3E58E4742B5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0" name="Picture 2" descr="C:\Users\lisa\Desktop\the sentinel project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9"/>
            <a:ext cx="4752528" cy="89757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 userDrawn="1"/>
        </p:nvSpPr>
        <p:spPr>
          <a:xfrm>
            <a:off x="467544" y="0"/>
            <a:ext cx="7200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144" y="1988840"/>
            <a:ext cx="2818656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CA" dirty="0"/>
          </a:p>
        </p:txBody>
      </p:sp>
      <p:pic>
        <p:nvPicPr>
          <p:cNvPr id="8" name="Picture 2" descr="C:\Users\lisa\Desktop\the sentinel project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9"/>
            <a:ext cx="4752528" cy="89757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467544" y="0"/>
            <a:ext cx="7200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7836" y="1268760"/>
            <a:ext cx="7352556" cy="49574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755576" y="1988840"/>
            <a:ext cx="4896544" cy="4176464"/>
          </a:xfrm>
          <a:prstGeom prst="rect">
            <a:avLst/>
          </a:prstGeo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 sz="1600">
                <a:latin typeface="Trebuchet MS" pitchFamily="34" charset="0"/>
              </a:defRPr>
            </a:lvl1pPr>
            <a:lvl2pPr>
              <a:defRPr sz="2000"/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Trebuchet MS" pitchFamily="34" charset="0"/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8288" y="64482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58000" y="6448251"/>
            <a:ext cx="1162472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</a:lstStyle>
          <a:p>
            <a:fld id="{F68F587F-EC09-465D-83ED-B3B4F913A574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lisa\Desktop\the sentinel project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9"/>
            <a:ext cx="4752528" cy="89757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467544" y="0"/>
            <a:ext cx="7200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7836" y="1268760"/>
            <a:ext cx="7352556" cy="49574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8288" y="64482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58000" y="6448251"/>
            <a:ext cx="1162472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</a:defRPr>
            </a:lvl1pPr>
          </a:lstStyle>
          <a:p>
            <a:fld id="{7473865C-87E8-4EC3-82D8-513C29ED6B8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6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5544616" cy="125304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CA" sz="2400" dirty="0"/>
              <a:t>Session 4 - Combating Discrimination Online (Part 2)</a:t>
            </a:r>
            <a:endParaRPr lang="en-CA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Challenge: Quantifying the Impact of </a:t>
            </a:r>
            <a:r>
              <a:rPr lang="en-CA" dirty="0" smtClean="0"/>
              <a:t>Campaigns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7992888" cy="148386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/>
              <a:t>Often then a problem of “preaching to the converted”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/>
              <a:t>People most likely to pay attention to message are already in </a:t>
            </a:r>
            <a:r>
              <a:rPr lang="en-CA" sz="1800" dirty="0" smtClean="0"/>
              <a:t>favour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/>
              <a:t>Some opportunities to engage and persuade opponents online but rare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175" y="3961904"/>
            <a:ext cx="5068168" cy="2896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3754194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dirty="0" smtClean="0">
                <a:latin typeface="Trebuchet MS" pitchFamily="34" charset="0"/>
              </a:rPr>
              <a:t>"</a:t>
            </a:r>
            <a:r>
              <a:rPr lang="en-CA" dirty="0">
                <a:latin typeface="Trebuchet MS" pitchFamily="34" charset="0"/>
              </a:rPr>
              <a:t>No Hate Speech" Movement is likely to engage youths already opposed to hate </a:t>
            </a:r>
            <a:r>
              <a:rPr lang="en-CA" dirty="0" smtClean="0">
                <a:latin typeface="Trebuchet MS" pitchFamily="34" charset="0"/>
              </a:rPr>
              <a:t>speech</a:t>
            </a:r>
            <a:endParaRPr lang="en-CA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Challenge: Quantifying the Impact of </a:t>
            </a:r>
            <a:r>
              <a:rPr lang="en-CA" dirty="0" smtClean="0"/>
              <a:t>Campaigns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3960440" cy="39512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/>
              <a:t>Real target audience are people engaged in hate speech / </a:t>
            </a:r>
            <a:r>
              <a:rPr lang="en-CA" sz="1800" dirty="0" smtClean="0"/>
              <a:t>discrimination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Perpetrators </a:t>
            </a:r>
            <a:r>
              <a:rPr lang="en-CA" sz="1800" dirty="0"/>
              <a:t>unlikely to be swayed by online </a:t>
            </a:r>
            <a:r>
              <a:rPr lang="en-CA" sz="1800" dirty="0" smtClean="0"/>
              <a:t>messaging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CA" sz="1800" b="1" dirty="0" smtClean="0">
                <a:solidFill>
                  <a:schemeClr val="accent5">
                    <a:lumMod val="75000"/>
                  </a:schemeClr>
                </a:solidFill>
              </a:rPr>
              <a:t>HOWEVER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/>
              <a:t>S</a:t>
            </a:r>
            <a:r>
              <a:rPr lang="en-CA" sz="1800" dirty="0" smtClean="0"/>
              <a:t>upporters </a:t>
            </a:r>
            <a:r>
              <a:rPr lang="en-CA" sz="1800" dirty="0"/>
              <a:t>can be encouraged to make offline / "real-world" interventions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75341"/>
            <a:ext cx="4142742" cy="329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Challenge: Quantifying the Impact of </a:t>
            </a:r>
            <a:r>
              <a:rPr lang="en-CA" dirty="0" smtClean="0"/>
              <a:t>Campaigns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55576" y="3212976"/>
            <a:ext cx="4032448" cy="316835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Development of counter messages difficult without knowing impact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Most communication through SMS (text messages) and volunteers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Periodic public surveys will be used to gauge changes in attitudes and correlate these to counter messages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CA" sz="18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CA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45024"/>
            <a:ext cx="4283968" cy="321297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55576" y="1988840"/>
            <a:ext cx="7992888" cy="148386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/>
              <a:t>Similar challenge in the Tana Delta area in Kenya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/>
              <a:t>Overall project goal is to change attitudes towards </a:t>
            </a:r>
            <a:r>
              <a:rPr lang="en-CA" sz="1800" dirty="0" smtClean="0"/>
              <a:t>rumours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66797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15616" y="3429000"/>
            <a:ext cx="7352556" cy="495746"/>
          </a:xfrm>
        </p:spPr>
        <p:txBody>
          <a:bodyPr/>
          <a:lstStyle/>
          <a:p>
            <a:pPr algn="ctr" fontAlgn="base">
              <a:lnSpc>
                <a:spcPct val="150000"/>
              </a:lnSpc>
            </a:pPr>
            <a:r>
              <a:rPr lang="en-CA" dirty="0" smtClean="0"/>
              <a:t>Group Discussion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5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Instructions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Divide into groups of five </a:t>
            </a:r>
            <a:r>
              <a:rPr lang="en-CA" sz="1800" dirty="0" smtClean="0"/>
              <a:t>people (preferably the same as during Day 1)</a:t>
            </a:r>
            <a:endParaRPr lang="en-CA" sz="1800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CA" sz="1800" dirty="0" smtClean="0"/>
              <a:t>Discuss as a group and take notes (45 </a:t>
            </a:r>
            <a:r>
              <a:rPr lang="en-CA" sz="1800" dirty="0"/>
              <a:t>minutes</a:t>
            </a:r>
            <a:r>
              <a:rPr lang="en-CA" sz="1800" dirty="0" smtClean="0"/>
              <a:t>)</a:t>
            </a:r>
            <a:endParaRPr lang="en-CA" sz="1800" dirty="0">
              <a:latin typeface="Trebuchet MS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CA" sz="1800" dirty="0"/>
              <a:t>Select a spokesperson to share with the larger group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1800" dirty="0">
                <a:latin typeface="Trebuchet MS" pitchFamily="34" charset="0"/>
              </a:rPr>
              <a:t>Summarize highlights of group </a:t>
            </a:r>
            <a:r>
              <a:rPr lang="en-CA" sz="1800" dirty="0" smtClean="0">
                <a:latin typeface="Trebuchet MS" pitchFamily="34" charset="0"/>
              </a:rPr>
              <a:t>discussion (5 minutes each)</a:t>
            </a:r>
            <a:endParaRPr lang="en-CA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Discussion </a:t>
            </a:r>
            <a:r>
              <a:rPr lang="en-CA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2430040"/>
            <a:ext cx="7920880" cy="351924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CA" sz="1800" dirty="0" smtClean="0"/>
              <a:t>What issues of discrimination and hate speech most directly relate to your own work or the work of your department?</a:t>
            </a:r>
          </a:p>
          <a:p>
            <a:pPr>
              <a:spcBef>
                <a:spcPts val="24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CA" sz="1800" dirty="0" smtClean="0"/>
              <a:t>How much do you currently use social media and other online communications in your work?</a:t>
            </a:r>
          </a:p>
          <a:p>
            <a:pPr>
              <a:spcBef>
                <a:spcPts val="24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CA" sz="1800" dirty="0" smtClean="0"/>
              <a:t>How can social media and other online communications help you to work against hate speech and encourage non-discrimination?</a:t>
            </a:r>
            <a:endParaRPr lang="en-CA" sz="1800" dirty="0">
              <a:latin typeface="Trebuchet MS" pitchFamily="34" charset="0"/>
            </a:endParaRP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3893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15616" y="3429000"/>
            <a:ext cx="7352556" cy="495746"/>
          </a:xfrm>
        </p:spPr>
        <p:txBody>
          <a:bodyPr/>
          <a:lstStyle/>
          <a:p>
            <a:pPr algn="ctr" fontAlgn="base">
              <a:lnSpc>
                <a:spcPct val="150000"/>
              </a:lnSpc>
            </a:pPr>
            <a:r>
              <a:rPr lang="en-CA" dirty="0" smtClean="0"/>
              <a:t>Group Discussion Sharing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62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15616" y="3429000"/>
            <a:ext cx="7352556" cy="495746"/>
          </a:xfrm>
        </p:spPr>
        <p:txBody>
          <a:bodyPr/>
          <a:lstStyle/>
          <a:p>
            <a:pPr algn="ctr" fontAlgn="base">
              <a:lnSpc>
                <a:spcPct val="150000"/>
              </a:lnSpc>
            </a:pPr>
            <a:r>
              <a:rPr lang="en-CA" dirty="0" smtClean="0"/>
              <a:t>Concluding Statements / Workshop Summary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0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Putting Everything Together</a:t>
            </a:r>
            <a:endParaRPr lang="en-CA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87624" y="2852936"/>
            <a:ext cx="7056784" cy="2376264"/>
            <a:chOff x="1043608" y="3573016"/>
            <a:chExt cx="7056784" cy="2376264"/>
          </a:xfrm>
        </p:grpSpPr>
        <p:sp>
          <p:nvSpPr>
            <p:cNvPr id="4" name="Rounded Rectangle 3"/>
            <p:cNvSpPr/>
            <p:nvPr/>
          </p:nvSpPr>
          <p:spPr>
            <a:xfrm>
              <a:off x="1043608" y="3573016"/>
              <a:ext cx="1584176" cy="23762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>
                  <a:latin typeface="Trebuchet MS" pitchFamily="34" charset="0"/>
                </a:rPr>
                <a:t>Monitoring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+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Reporting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+</a:t>
              </a:r>
              <a:endParaRPr lang="en-CA" b="1" dirty="0">
                <a:latin typeface="Trebuchet MS" pitchFamily="34" charset="0"/>
              </a:endParaRP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Direction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779912" y="3573016"/>
              <a:ext cx="1584176" cy="23762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>
                  <a:latin typeface="Trebuchet MS" pitchFamily="34" charset="0"/>
                </a:rPr>
                <a:t>Counter Measures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+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Changing Attitudes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+ 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Building Social Ties</a:t>
              </a:r>
              <a:endParaRPr lang="en-CA" b="1" dirty="0">
                <a:latin typeface="Trebuchet MS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516216" y="3573016"/>
              <a:ext cx="1584176" cy="23762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 smtClean="0">
                  <a:latin typeface="Trebuchet MS" pitchFamily="34" charset="0"/>
                </a:rPr>
                <a:t>Measuring Progress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+</a:t>
              </a:r>
            </a:p>
            <a:p>
              <a:pPr algn="ctr"/>
              <a:r>
                <a:rPr lang="en-CA" b="1" dirty="0" smtClean="0">
                  <a:latin typeface="Trebuchet MS" pitchFamily="34" charset="0"/>
                </a:rPr>
                <a:t>Improving Efforts</a:t>
              </a: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771800" y="4563126"/>
              <a:ext cx="864096" cy="3960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5508104" y="4563126"/>
              <a:ext cx="864096" cy="3960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42464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924944"/>
            <a:ext cx="9144000" cy="864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3068960"/>
            <a:ext cx="8280920" cy="495746"/>
          </a:xfrm>
        </p:spPr>
        <p:txBody>
          <a:bodyPr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QUESTIONS?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24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Outline – Session 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844824"/>
            <a:ext cx="8064896" cy="4464496"/>
          </a:xfrm>
        </p:spPr>
        <p:txBody>
          <a:bodyPr/>
          <a:lstStyle/>
          <a:p>
            <a:pPr fontAlgn="base">
              <a:lnSpc>
                <a:spcPct val="150000"/>
              </a:lnSpc>
            </a:pPr>
            <a:r>
              <a:rPr lang="en-CA" sz="1800" dirty="0"/>
              <a:t>Influencing attitudes through social </a:t>
            </a:r>
            <a:r>
              <a:rPr lang="en-CA" sz="1800" dirty="0" smtClean="0"/>
              <a:t>communication</a:t>
            </a:r>
            <a:endParaRPr lang="en-CA" sz="1800" dirty="0"/>
          </a:p>
          <a:p>
            <a:pPr lvl="1" fontAlgn="base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Similarity </a:t>
            </a:r>
            <a:r>
              <a:rPr lang="en-CA" sz="1800" dirty="0">
                <a:latin typeface="Trebuchet MS" pitchFamily="34" charset="0"/>
              </a:rPr>
              <a:t>of hate </a:t>
            </a:r>
            <a:r>
              <a:rPr lang="en-CA" sz="1800" dirty="0" smtClean="0">
                <a:latin typeface="Trebuchet MS" pitchFamily="34" charset="0"/>
              </a:rPr>
              <a:t>speech, dangerous language, and </a:t>
            </a:r>
            <a:r>
              <a:rPr lang="en-CA" sz="1800" dirty="0">
                <a:latin typeface="Trebuchet MS" pitchFamily="34" charset="0"/>
              </a:rPr>
              <a:t>misinformation</a:t>
            </a:r>
          </a:p>
          <a:p>
            <a:pPr lvl="1" fontAlgn="base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>
                <a:latin typeface="Trebuchet MS" pitchFamily="34" charset="0"/>
              </a:rPr>
              <a:t>Identifying nodes of discriminatory language</a:t>
            </a:r>
          </a:p>
          <a:p>
            <a:pPr lvl="1" fontAlgn="base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>
                <a:latin typeface="Trebuchet MS" pitchFamily="34" charset="0"/>
              </a:rPr>
              <a:t>Counter messaging to </a:t>
            </a:r>
            <a:r>
              <a:rPr lang="en-CA" sz="1800" dirty="0" smtClean="0">
                <a:latin typeface="Trebuchet MS" pitchFamily="34" charset="0"/>
              </a:rPr>
              <a:t>reduce the influence </a:t>
            </a:r>
            <a:r>
              <a:rPr lang="en-CA" sz="1800" dirty="0">
                <a:latin typeface="Trebuchet MS" pitchFamily="34" charset="0"/>
              </a:rPr>
              <a:t>of discriminatory content</a:t>
            </a:r>
          </a:p>
          <a:p>
            <a:pPr lvl="1" fontAlgn="base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>
                <a:latin typeface="Trebuchet MS" pitchFamily="34" charset="0"/>
              </a:rPr>
              <a:t>Encouraging the formation of social ties</a:t>
            </a:r>
          </a:p>
          <a:p>
            <a:pPr lvl="1" fontAlgn="base">
              <a:lnSpc>
                <a:spcPct val="150000"/>
              </a:lnSpc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Challenge: </a:t>
            </a:r>
            <a:r>
              <a:rPr lang="en-CA" sz="1800" dirty="0">
                <a:latin typeface="Trebuchet MS" pitchFamily="34" charset="0"/>
              </a:rPr>
              <a:t>quantifying the impact of campaigns</a:t>
            </a:r>
          </a:p>
          <a:p>
            <a:pPr fontAlgn="base">
              <a:lnSpc>
                <a:spcPct val="150000"/>
              </a:lnSpc>
            </a:pPr>
            <a:r>
              <a:rPr lang="en-CA" sz="1800" dirty="0"/>
              <a:t>Group </a:t>
            </a:r>
            <a:r>
              <a:rPr lang="en-CA" sz="1800" dirty="0" smtClean="0"/>
              <a:t>discussion</a:t>
            </a:r>
            <a:endParaRPr lang="en-CA" sz="1800" dirty="0"/>
          </a:p>
          <a:p>
            <a:pPr fontAlgn="base">
              <a:lnSpc>
                <a:spcPct val="150000"/>
              </a:lnSpc>
            </a:pPr>
            <a:r>
              <a:rPr lang="en-CA" sz="1800" dirty="0"/>
              <a:t>Group discussion </a:t>
            </a:r>
            <a:r>
              <a:rPr lang="en-CA" sz="1800" dirty="0" smtClean="0"/>
              <a:t>sharing</a:t>
            </a:r>
            <a:endParaRPr lang="en-CA" sz="1800" dirty="0"/>
          </a:p>
          <a:p>
            <a:pPr fontAlgn="base">
              <a:lnSpc>
                <a:spcPct val="150000"/>
              </a:lnSpc>
            </a:pPr>
            <a:r>
              <a:rPr lang="en-CA" sz="1800" dirty="0"/>
              <a:t>Concluding statements / workshop </a:t>
            </a:r>
            <a:r>
              <a:rPr lang="en-CA" sz="1800" dirty="0" smtClean="0"/>
              <a:t>summary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5643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15616" y="3429000"/>
            <a:ext cx="7352556" cy="495746"/>
          </a:xfrm>
        </p:spPr>
        <p:txBody>
          <a:bodyPr/>
          <a:lstStyle/>
          <a:p>
            <a:pPr fontAlgn="base">
              <a:lnSpc>
                <a:spcPct val="150000"/>
              </a:lnSpc>
            </a:pPr>
            <a:r>
              <a:rPr lang="en-CA" dirty="0"/>
              <a:t>Influencing </a:t>
            </a:r>
            <a:r>
              <a:rPr lang="en-CA" dirty="0" smtClean="0"/>
              <a:t>Attitudes Through Social Communication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09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47836" y="1268760"/>
            <a:ext cx="7352556" cy="792088"/>
          </a:xfrm>
        </p:spPr>
        <p:txBody>
          <a:bodyPr/>
          <a:lstStyle/>
          <a:p>
            <a:r>
              <a:rPr lang="en-CA" dirty="0" smtClean="0"/>
              <a:t>Similarity of Hate Speech, Dangerous Language, and Misinformation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2420888"/>
            <a:ext cx="7920880" cy="351924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All based on information that creates false perceptions of the world and other groups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Hate speech and dangerous language differ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  <a:cs typeface="Traditional Arabic" pitchFamily="18" charset="-78"/>
              </a:rPr>
              <a:t>Hate speech is can be said by anyone an focuses on statements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  <a:cs typeface="Traditional Arabic" pitchFamily="18" charset="-78"/>
              </a:rPr>
              <a:t>Dangerous language said by influential people and feature calls to action (e.g. suggesting violence)</a:t>
            </a:r>
            <a:endParaRPr lang="en-CA" sz="1800" dirty="0">
              <a:latin typeface="Trebuchet MS" pitchFamily="34" charset="0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Identifying Nodes of Discriminatory Language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7200800" cy="39512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Influential sources of information are called “nodes” within a social network and can be…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Originators (creators) of information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Simply passing it 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Identifying nodes and reacting appropriately is essential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Once nodes are identified, what do we do?</a:t>
            </a:r>
            <a:endParaRPr lang="en-CA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42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47836" y="1268760"/>
            <a:ext cx="7352556" cy="792088"/>
          </a:xfrm>
        </p:spPr>
        <p:txBody>
          <a:bodyPr/>
          <a:lstStyle/>
          <a:p>
            <a:r>
              <a:rPr lang="en-CA" dirty="0"/>
              <a:t>Counter </a:t>
            </a:r>
            <a:r>
              <a:rPr lang="en-CA" dirty="0" smtClean="0"/>
              <a:t>Messaging </a:t>
            </a:r>
            <a:r>
              <a:rPr lang="en-CA" dirty="0"/>
              <a:t>to </a:t>
            </a:r>
            <a:r>
              <a:rPr lang="en-CA" dirty="0" smtClean="0"/>
              <a:t>Reduce the Influence </a:t>
            </a:r>
            <a:r>
              <a:rPr lang="en-CA" dirty="0"/>
              <a:t>of </a:t>
            </a:r>
            <a:r>
              <a:rPr lang="en-CA" dirty="0" smtClean="0"/>
              <a:t>Discriminatory Content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2492896"/>
            <a:ext cx="7920880" cy="344723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Must implement some form of response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Persuasion is best since people resist being told how to think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Response can take many forms: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Direct and public questioning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Presentation of alternate viewpoints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Legal action in extreme cases</a:t>
            </a:r>
            <a:endParaRPr lang="en-CA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8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Encouraging the Formation of Social 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4464496" cy="39512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Exposure is useful – research has shown that people accept other groups once they actually meet their members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How do we break down barriers using online communication?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How do we make people see others as equals to themselves?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1800" dirty="0" smtClean="0"/>
              <a:t>Consider </a:t>
            </a:r>
            <a:r>
              <a:rPr lang="en-CA" sz="1800" dirty="0" smtClean="0"/>
              <a:t>these questions </a:t>
            </a:r>
            <a:r>
              <a:rPr lang="en-CA" sz="1800" dirty="0" smtClean="0"/>
              <a:t>as we go into the discussion session</a:t>
            </a:r>
            <a:endParaRPr lang="en-CA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7668344" y="2455660"/>
            <a:ext cx="2021618" cy="2053460"/>
            <a:chOff x="6536018" y="1805598"/>
            <a:chExt cx="2140936" cy="2197476"/>
          </a:xfrm>
        </p:grpSpPr>
        <p:sp>
          <p:nvSpPr>
            <p:cNvPr id="5" name="Oval 4"/>
            <p:cNvSpPr/>
            <p:nvPr/>
          </p:nvSpPr>
          <p:spPr>
            <a:xfrm>
              <a:off x="6536018" y="1805598"/>
              <a:ext cx="2140936" cy="21974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948264" y="2073157"/>
              <a:ext cx="1368152" cy="1643875"/>
              <a:chOff x="6948264" y="2073157"/>
              <a:chExt cx="1368152" cy="164387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6948264" y="227687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7956376" y="299695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952042" y="335699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773238" y="2073157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361558" y="281693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2" name="Straight Connector 11"/>
              <p:cNvCxnSpPr>
                <a:stCxn id="7" idx="5"/>
                <a:endCxn id="11" idx="1"/>
              </p:cNvCxnSpPr>
              <p:nvPr/>
            </p:nvCxnSpPr>
            <p:spPr>
              <a:xfrm>
                <a:off x="7255577" y="2584185"/>
                <a:ext cx="158708" cy="28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7" idx="6"/>
                <a:endCxn id="10" idx="2"/>
              </p:cNvCxnSpPr>
              <p:nvPr/>
            </p:nvCxnSpPr>
            <p:spPr>
              <a:xfrm flipV="1">
                <a:off x="7308304" y="2253177"/>
                <a:ext cx="464934" cy="2037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0" idx="4"/>
                <a:endCxn id="8" idx="0"/>
              </p:cNvCxnSpPr>
              <p:nvPr/>
            </p:nvCxnSpPr>
            <p:spPr>
              <a:xfrm>
                <a:off x="7953258" y="2433197"/>
                <a:ext cx="183138" cy="5637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10" idx="3"/>
                <a:endCxn id="11" idx="7"/>
              </p:cNvCxnSpPr>
              <p:nvPr/>
            </p:nvCxnSpPr>
            <p:spPr>
              <a:xfrm flipH="1">
                <a:off x="7668871" y="2380470"/>
                <a:ext cx="157094" cy="4891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1" idx="6"/>
                <a:endCxn id="8" idx="2"/>
              </p:cNvCxnSpPr>
              <p:nvPr/>
            </p:nvCxnSpPr>
            <p:spPr>
              <a:xfrm>
                <a:off x="7721598" y="2996952"/>
                <a:ext cx="234778" cy="1800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7" idx="4"/>
                <a:endCxn id="9" idx="0"/>
              </p:cNvCxnSpPr>
              <p:nvPr/>
            </p:nvCxnSpPr>
            <p:spPr>
              <a:xfrm>
                <a:off x="7128284" y="2636912"/>
                <a:ext cx="3778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1" idx="3"/>
                <a:endCxn id="9" idx="7"/>
              </p:cNvCxnSpPr>
              <p:nvPr/>
            </p:nvCxnSpPr>
            <p:spPr>
              <a:xfrm flipH="1">
                <a:off x="7259355" y="3124245"/>
                <a:ext cx="154930" cy="28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8" idx="3"/>
                <a:endCxn id="9" idx="6"/>
              </p:cNvCxnSpPr>
              <p:nvPr/>
            </p:nvCxnSpPr>
            <p:spPr>
              <a:xfrm flipH="1">
                <a:off x="7312082" y="3304265"/>
                <a:ext cx="697021" cy="2327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5317210" y="2694262"/>
            <a:ext cx="2159291" cy="2030882"/>
            <a:chOff x="3565012" y="3140968"/>
            <a:chExt cx="2447148" cy="2304315"/>
          </a:xfrm>
        </p:grpSpPr>
        <p:sp>
          <p:nvSpPr>
            <p:cNvPr id="21" name="Oval 20"/>
            <p:cNvSpPr/>
            <p:nvPr/>
          </p:nvSpPr>
          <p:spPr>
            <a:xfrm>
              <a:off x="3565012" y="3140968"/>
              <a:ext cx="2447148" cy="23043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779912" y="3545810"/>
              <a:ext cx="2122019" cy="1411128"/>
              <a:chOff x="5716968" y="4125385"/>
              <a:chExt cx="2122019" cy="1411128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5905183" y="4154611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793753" y="5176473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16968" y="4959321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906399" y="4125385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392516" y="4621875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28" name="Straight Connector 27"/>
              <p:cNvCxnSpPr>
                <a:stCxn id="23" idx="5"/>
                <a:endCxn id="27" idx="1"/>
              </p:cNvCxnSpPr>
              <p:nvPr/>
            </p:nvCxnSpPr>
            <p:spPr>
              <a:xfrm>
                <a:off x="6212496" y="4461924"/>
                <a:ext cx="232747" cy="2126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3" idx="6"/>
                <a:endCxn id="26" idx="2"/>
              </p:cNvCxnSpPr>
              <p:nvPr/>
            </p:nvCxnSpPr>
            <p:spPr>
              <a:xfrm flipV="1">
                <a:off x="6265223" y="4305405"/>
                <a:ext cx="641176" cy="292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4"/>
                <a:endCxn id="24" idx="0"/>
              </p:cNvCxnSpPr>
              <p:nvPr/>
            </p:nvCxnSpPr>
            <p:spPr>
              <a:xfrm flipH="1">
                <a:off x="6973773" y="4485425"/>
                <a:ext cx="112646" cy="6910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6" idx="3"/>
                <a:endCxn id="27" idx="7"/>
              </p:cNvCxnSpPr>
              <p:nvPr/>
            </p:nvCxnSpPr>
            <p:spPr>
              <a:xfrm flipH="1">
                <a:off x="6699829" y="4432698"/>
                <a:ext cx="259297" cy="2419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27" idx="5"/>
                <a:endCxn id="24" idx="1"/>
              </p:cNvCxnSpPr>
              <p:nvPr/>
            </p:nvCxnSpPr>
            <p:spPr>
              <a:xfrm>
                <a:off x="6699829" y="4929188"/>
                <a:ext cx="146651" cy="3000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23" idx="3"/>
                <a:endCxn id="25" idx="0"/>
              </p:cNvCxnSpPr>
              <p:nvPr/>
            </p:nvCxnSpPr>
            <p:spPr>
              <a:xfrm flipH="1">
                <a:off x="5896988" y="4461924"/>
                <a:ext cx="60922" cy="49739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27" idx="3"/>
                <a:endCxn id="25" idx="7"/>
              </p:cNvCxnSpPr>
              <p:nvPr/>
            </p:nvCxnSpPr>
            <p:spPr>
              <a:xfrm flipH="1">
                <a:off x="6024281" y="4929188"/>
                <a:ext cx="420962" cy="828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24" idx="2"/>
                <a:endCxn id="25" idx="5"/>
              </p:cNvCxnSpPr>
              <p:nvPr/>
            </p:nvCxnSpPr>
            <p:spPr>
              <a:xfrm flipH="1" flipV="1">
                <a:off x="6024281" y="5266634"/>
                <a:ext cx="769472" cy="898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7478947" y="4679874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37" name="Straight Connector 36"/>
              <p:cNvCxnSpPr>
                <a:stCxn id="26" idx="5"/>
                <a:endCxn id="36" idx="1"/>
              </p:cNvCxnSpPr>
              <p:nvPr/>
            </p:nvCxnSpPr>
            <p:spPr>
              <a:xfrm>
                <a:off x="7213712" y="4432698"/>
                <a:ext cx="317962" cy="2999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24" idx="7"/>
                <a:endCxn id="36" idx="3"/>
              </p:cNvCxnSpPr>
              <p:nvPr/>
            </p:nvCxnSpPr>
            <p:spPr>
              <a:xfrm flipV="1">
                <a:off x="7101066" y="4987187"/>
                <a:ext cx="430608" cy="2420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/>
          <p:cNvGrpSpPr/>
          <p:nvPr/>
        </p:nvGrpSpPr>
        <p:grpSpPr>
          <a:xfrm>
            <a:off x="6683394" y="4469810"/>
            <a:ext cx="2231657" cy="2063864"/>
            <a:chOff x="6445297" y="4499335"/>
            <a:chExt cx="2447148" cy="2304315"/>
          </a:xfrm>
        </p:grpSpPr>
        <p:sp>
          <p:nvSpPr>
            <p:cNvPr id="40" name="Oval 39"/>
            <p:cNvSpPr/>
            <p:nvPr/>
          </p:nvSpPr>
          <p:spPr>
            <a:xfrm>
              <a:off x="6445297" y="4499335"/>
              <a:ext cx="2447148" cy="230431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6675618" y="4739786"/>
              <a:ext cx="2122019" cy="1683151"/>
              <a:chOff x="5716968" y="3853362"/>
              <a:chExt cx="2122019" cy="168315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6057898" y="385336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6793753" y="5176473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716968" y="4959321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56330" y="3945365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392516" y="4621875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47" name="Straight Connector 46"/>
              <p:cNvCxnSpPr>
                <a:stCxn id="42" idx="4"/>
                <a:endCxn id="46" idx="1"/>
              </p:cNvCxnSpPr>
              <p:nvPr/>
            </p:nvCxnSpPr>
            <p:spPr>
              <a:xfrm>
                <a:off x="6237918" y="4213402"/>
                <a:ext cx="207325" cy="461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42" idx="6"/>
                <a:endCxn id="45" idx="2"/>
              </p:cNvCxnSpPr>
              <p:nvPr/>
            </p:nvCxnSpPr>
            <p:spPr>
              <a:xfrm>
                <a:off x="6417938" y="4033382"/>
                <a:ext cx="538392" cy="920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45" idx="4"/>
                <a:endCxn id="43" idx="0"/>
              </p:cNvCxnSpPr>
              <p:nvPr/>
            </p:nvCxnSpPr>
            <p:spPr>
              <a:xfrm flipH="1">
                <a:off x="6973773" y="4305405"/>
                <a:ext cx="162577" cy="87106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45" idx="3"/>
                <a:endCxn id="46" idx="7"/>
              </p:cNvCxnSpPr>
              <p:nvPr/>
            </p:nvCxnSpPr>
            <p:spPr>
              <a:xfrm flipH="1">
                <a:off x="6699829" y="4252678"/>
                <a:ext cx="309228" cy="4219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46" idx="5"/>
                <a:endCxn id="43" idx="1"/>
              </p:cNvCxnSpPr>
              <p:nvPr/>
            </p:nvCxnSpPr>
            <p:spPr>
              <a:xfrm>
                <a:off x="6699829" y="4929188"/>
                <a:ext cx="146651" cy="3000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42" idx="3"/>
                <a:endCxn id="44" idx="0"/>
              </p:cNvCxnSpPr>
              <p:nvPr/>
            </p:nvCxnSpPr>
            <p:spPr>
              <a:xfrm flipH="1">
                <a:off x="5896988" y="4160675"/>
                <a:ext cx="213637" cy="7986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6" idx="3"/>
                <a:endCxn id="44" idx="7"/>
              </p:cNvCxnSpPr>
              <p:nvPr/>
            </p:nvCxnSpPr>
            <p:spPr>
              <a:xfrm flipH="1">
                <a:off x="6024281" y="4929188"/>
                <a:ext cx="420962" cy="828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43" idx="2"/>
                <a:endCxn id="44" idx="6"/>
              </p:cNvCxnSpPr>
              <p:nvPr/>
            </p:nvCxnSpPr>
            <p:spPr>
              <a:xfrm flipH="1" flipV="1">
                <a:off x="6077008" y="5139341"/>
                <a:ext cx="716745" cy="21715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/>
              <p:cNvSpPr/>
              <p:nvPr/>
            </p:nvSpPr>
            <p:spPr>
              <a:xfrm>
                <a:off x="7478947" y="4679874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56" name="Straight Connector 55"/>
              <p:cNvCxnSpPr>
                <a:stCxn id="45" idx="5"/>
                <a:endCxn id="55" idx="1"/>
              </p:cNvCxnSpPr>
              <p:nvPr/>
            </p:nvCxnSpPr>
            <p:spPr>
              <a:xfrm>
                <a:off x="7263643" y="4252678"/>
                <a:ext cx="268031" cy="4799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43" idx="7"/>
                <a:endCxn id="55" idx="3"/>
              </p:cNvCxnSpPr>
              <p:nvPr/>
            </p:nvCxnSpPr>
            <p:spPr>
              <a:xfrm flipV="1">
                <a:off x="7101066" y="4987187"/>
                <a:ext cx="430608" cy="2420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57"/>
          <p:cNvGrpSpPr/>
          <p:nvPr/>
        </p:nvGrpSpPr>
        <p:grpSpPr>
          <a:xfrm>
            <a:off x="6503160" y="630778"/>
            <a:ext cx="2021618" cy="2053460"/>
            <a:chOff x="6536018" y="1805598"/>
            <a:chExt cx="2140936" cy="2197476"/>
          </a:xfrm>
        </p:grpSpPr>
        <p:sp>
          <p:nvSpPr>
            <p:cNvPr id="59" name="Oval 58"/>
            <p:cNvSpPr/>
            <p:nvPr/>
          </p:nvSpPr>
          <p:spPr>
            <a:xfrm>
              <a:off x="6536018" y="1805598"/>
              <a:ext cx="2140936" cy="21974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6948264" y="2073157"/>
              <a:ext cx="1368152" cy="1643875"/>
              <a:chOff x="6948264" y="2073157"/>
              <a:chExt cx="1368152" cy="1643875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6948264" y="227687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7956376" y="299695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6952042" y="335699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773238" y="2073157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361558" y="2816932"/>
                <a:ext cx="360040" cy="3600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66" name="Straight Connector 65"/>
              <p:cNvCxnSpPr>
                <a:stCxn id="61" idx="5"/>
                <a:endCxn id="65" idx="1"/>
              </p:cNvCxnSpPr>
              <p:nvPr/>
            </p:nvCxnSpPr>
            <p:spPr>
              <a:xfrm>
                <a:off x="7255577" y="2584185"/>
                <a:ext cx="158708" cy="28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stCxn id="61" idx="6"/>
                <a:endCxn id="64" idx="2"/>
              </p:cNvCxnSpPr>
              <p:nvPr/>
            </p:nvCxnSpPr>
            <p:spPr>
              <a:xfrm flipV="1">
                <a:off x="7308304" y="2253177"/>
                <a:ext cx="464934" cy="2037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64" idx="4"/>
                <a:endCxn id="62" idx="0"/>
              </p:cNvCxnSpPr>
              <p:nvPr/>
            </p:nvCxnSpPr>
            <p:spPr>
              <a:xfrm>
                <a:off x="7953258" y="2433197"/>
                <a:ext cx="183138" cy="5637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64" idx="3"/>
                <a:endCxn id="65" idx="7"/>
              </p:cNvCxnSpPr>
              <p:nvPr/>
            </p:nvCxnSpPr>
            <p:spPr>
              <a:xfrm flipH="1">
                <a:off x="7668871" y="2380470"/>
                <a:ext cx="157094" cy="4891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65" idx="6"/>
                <a:endCxn id="62" idx="2"/>
              </p:cNvCxnSpPr>
              <p:nvPr/>
            </p:nvCxnSpPr>
            <p:spPr>
              <a:xfrm>
                <a:off x="7721598" y="2996952"/>
                <a:ext cx="234778" cy="1800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61" idx="4"/>
                <a:endCxn id="63" idx="0"/>
              </p:cNvCxnSpPr>
              <p:nvPr/>
            </p:nvCxnSpPr>
            <p:spPr>
              <a:xfrm>
                <a:off x="7128284" y="2636912"/>
                <a:ext cx="3778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5" idx="3"/>
                <a:endCxn id="63" idx="7"/>
              </p:cNvCxnSpPr>
              <p:nvPr/>
            </p:nvCxnSpPr>
            <p:spPr>
              <a:xfrm flipH="1">
                <a:off x="7259355" y="3124245"/>
                <a:ext cx="154930" cy="2854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62" idx="3"/>
                <a:endCxn id="63" idx="6"/>
              </p:cNvCxnSpPr>
              <p:nvPr/>
            </p:nvCxnSpPr>
            <p:spPr>
              <a:xfrm flipH="1">
                <a:off x="7312082" y="3304265"/>
                <a:ext cx="697021" cy="2327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Connector 73"/>
          <p:cNvCxnSpPr>
            <a:stCxn id="62" idx="5"/>
            <a:endCxn id="10" idx="1"/>
          </p:cNvCxnSpPr>
          <p:nvPr/>
        </p:nvCxnSpPr>
        <p:spPr>
          <a:xfrm>
            <a:off x="8134546" y="2031227"/>
            <a:ext cx="751854" cy="7237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4" idx="5"/>
            <a:endCxn id="10" idx="0"/>
          </p:cNvCxnSpPr>
          <p:nvPr/>
        </p:nvCxnSpPr>
        <p:spPr>
          <a:xfrm>
            <a:off x="7961614" y="1167975"/>
            <a:ext cx="1044985" cy="15377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3" idx="3"/>
            <a:endCxn id="26" idx="0"/>
          </p:cNvCxnSpPr>
          <p:nvPr/>
        </p:nvCxnSpPr>
        <p:spPr>
          <a:xfrm flipH="1">
            <a:off x="6715195" y="2367671"/>
            <a:ext cx="230591" cy="6833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3" idx="4"/>
            <a:endCxn id="36" idx="0"/>
          </p:cNvCxnSpPr>
          <p:nvPr/>
        </p:nvCxnSpPr>
        <p:spPr>
          <a:xfrm>
            <a:off x="7065985" y="2416942"/>
            <a:ext cx="154409" cy="1122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1" idx="3"/>
            <a:endCxn id="23" idx="0"/>
          </p:cNvCxnSpPr>
          <p:nvPr/>
        </p:nvCxnSpPr>
        <p:spPr>
          <a:xfrm flipH="1">
            <a:off x="5831751" y="1358339"/>
            <a:ext cx="1110468" cy="17184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5" idx="4"/>
            <a:endCxn id="7" idx="1"/>
          </p:cNvCxnSpPr>
          <p:nvPr/>
        </p:nvCxnSpPr>
        <p:spPr>
          <a:xfrm>
            <a:off x="7452679" y="1912276"/>
            <a:ext cx="654724" cy="10330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5" idx="4"/>
            <a:endCxn id="44" idx="1"/>
          </p:cNvCxnSpPr>
          <p:nvPr/>
        </p:nvCxnSpPr>
        <p:spPr>
          <a:xfrm>
            <a:off x="5665676" y="4103362"/>
            <a:ext cx="1275841" cy="1619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27" idx="4"/>
            <a:endCxn id="44" idx="0"/>
          </p:cNvCxnSpPr>
          <p:nvPr/>
        </p:nvCxnSpPr>
        <p:spPr>
          <a:xfrm>
            <a:off x="6261760" y="3805958"/>
            <a:ext cx="795841" cy="18697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24" idx="5"/>
            <a:endCxn id="42" idx="1"/>
          </p:cNvCxnSpPr>
          <p:nvPr/>
        </p:nvCxnSpPr>
        <p:spPr>
          <a:xfrm>
            <a:off x="6728119" y="4248277"/>
            <a:ext cx="524306" cy="4841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6" idx="4"/>
            <a:endCxn id="42" idx="0"/>
          </p:cNvCxnSpPr>
          <p:nvPr/>
        </p:nvCxnSpPr>
        <p:spPr>
          <a:xfrm>
            <a:off x="7220394" y="3857075"/>
            <a:ext cx="148115" cy="8280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9" idx="4"/>
            <a:endCxn id="45" idx="0"/>
          </p:cNvCxnSpPr>
          <p:nvPr/>
        </p:nvCxnSpPr>
        <p:spPr>
          <a:xfrm flipH="1">
            <a:off x="8187827" y="4241824"/>
            <a:ext cx="43342" cy="5257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" idx="3"/>
            <a:endCxn id="36" idx="7"/>
          </p:cNvCxnSpPr>
          <p:nvPr/>
        </p:nvCxnSpPr>
        <p:spPr>
          <a:xfrm flipH="1">
            <a:off x="7332714" y="3183221"/>
            <a:ext cx="774689" cy="4030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" idx="1"/>
            <a:endCxn id="36" idx="6"/>
          </p:cNvCxnSpPr>
          <p:nvPr/>
        </p:nvCxnSpPr>
        <p:spPr>
          <a:xfrm flipH="1" flipV="1">
            <a:off x="7379238" y="3698417"/>
            <a:ext cx="731732" cy="2562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5" idx="0"/>
            <a:endCxn id="8" idx="4"/>
          </p:cNvCxnSpPr>
          <p:nvPr/>
        </p:nvCxnSpPr>
        <p:spPr>
          <a:xfrm flipV="1">
            <a:off x="8664423" y="3905380"/>
            <a:ext cx="515108" cy="1520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45" idx="6"/>
            <a:endCxn id="8" idx="3"/>
          </p:cNvCxnSpPr>
          <p:nvPr/>
        </p:nvCxnSpPr>
        <p:spPr>
          <a:xfrm flipV="1">
            <a:off x="8351995" y="3856109"/>
            <a:ext cx="707337" cy="1072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9" idx="3"/>
            <a:endCxn id="42" idx="7"/>
          </p:cNvCxnSpPr>
          <p:nvPr/>
        </p:nvCxnSpPr>
        <p:spPr>
          <a:xfrm flipH="1">
            <a:off x="7484593" y="4192553"/>
            <a:ext cx="626377" cy="5398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47836" y="1268760"/>
            <a:ext cx="7928620" cy="495746"/>
          </a:xfrm>
        </p:spPr>
        <p:txBody>
          <a:bodyPr/>
          <a:lstStyle/>
          <a:p>
            <a:r>
              <a:rPr lang="en-CA" dirty="0" smtClean="0"/>
              <a:t>Challenge: Quantifying the Impact of Campaigns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Difficulty of measuring success / impact of public communications campaigns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Challenge remains regardless of what broadcast medium is used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Particularly true in one-to-many push communications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Difficult to know if and how messages are received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Even if received, difficult to know if influential</a:t>
            </a:r>
            <a:endParaRPr lang="en-CA" sz="1800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6759860" y="3861048"/>
            <a:ext cx="2060612" cy="2363635"/>
            <a:chOff x="1907704" y="4501658"/>
            <a:chExt cx="1556556" cy="1785455"/>
          </a:xfrm>
        </p:grpSpPr>
        <p:sp>
          <p:nvSpPr>
            <p:cNvPr id="4" name="Oval 3"/>
            <p:cNvSpPr/>
            <p:nvPr/>
          </p:nvSpPr>
          <p:spPr>
            <a:xfrm>
              <a:off x="1907704" y="52076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Oval 4"/>
            <p:cNvSpPr/>
            <p:nvPr/>
          </p:nvSpPr>
          <p:spPr>
            <a:xfrm>
              <a:off x="2870474" y="4501658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Oval 5"/>
            <p:cNvSpPr/>
            <p:nvPr/>
          </p:nvSpPr>
          <p:spPr>
            <a:xfrm>
              <a:off x="3104220" y="5207616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2857510" y="5927073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0" name="Straight Arrow Connector 9"/>
            <p:cNvCxnSpPr>
              <a:stCxn id="4" idx="7"/>
              <a:endCxn id="5" idx="3"/>
            </p:cNvCxnSpPr>
            <p:nvPr/>
          </p:nvCxnSpPr>
          <p:spPr>
            <a:xfrm flipV="1">
              <a:off x="2215017" y="4808971"/>
              <a:ext cx="708184" cy="4513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" idx="6"/>
              <a:endCxn id="6" idx="2"/>
            </p:cNvCxnSpPr>
            <p:nvPr/>
          </p:nvCxnSpPr>
          <p:spPr>
            <a:xfrm>
              <a:off x="2267744" y="5387636"/>
              <a:ext cx="83647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4" idx="5"/>
              <a:endCxn id="7" idx="1"/>
            </p:cNvCxnSpPr>
            <p:nvPr/>
          </p:nvCxnSpPr>
          <p:spPr>
            <a:xfrm>
              <a:off x="2215017" y="5514929"/>
              <a:ext cx="695220" cy="46487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6771157" y="4079394"/>
            <a:ext cx="492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000" b="1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  <a:endParaRPr lang="en-CA" sz="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Challenge: Quantifying the </a:t>
            </a:r>
            <a:r>
              <a:rPr lang="en-CA" dirty="0" smtClean="0"/>
              <a:t>Impact of Campaigns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55576" y="1988840"/>
            <a:ext cx="3363870" cy="39512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/>
              <a:t>Social media provides opportunity for two-way </a:t>
            </a:r>
            <a:r>
              <a:rPr lang="en-CA" sz="1800" dirty="0" smtClean="0"/>
              <a:t>communication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CA" sz="1800" dirty="0" smtClean="0"/>
              <a:t>Engagement levels can </a:t>
            </a:r>
            <a:r>
              <a:rPr lang="en-CA" sz="1800" dirty="0"/>
              <a:t>be </a:t>
            </a:r>
            <a:r>
              <a:rPr lang="en-CA" sz="1800" dirty="0" smtClean="0"/>
              <a:t>measured through basic metrics</a:t>
            </a:r>
          </a:p>
          <a:p>
            <a:pPr lvl="1">
              <a:spcBef>
                <a:spcPts val="1800"/>
              </a:spcBef>
              <a:spcAft>
                <a:spcPts val="180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1800" dirty="0" smtClean="0">
                <a:latin typeface="Trebuchet MS" pitchFamily="34" charset="0"/>
              </a:rPr>
              <a:t>Retweets, likes, shares, comments, mentions, sentiment analysis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46" y="3284984"/>
            <a:ext cx="5024554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8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658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</dc:creator>
  <cp:lastModifiedBy>CTuckwood</cp:lastModifiedBy>
  <cp:revision>26</cp:revision>
  <dcterms:created xsi:type="dcterms:W3CDTF">2011-07-01T13:56:56Z</dcterms:created>
  <dcterms:modified xsi:type="dcterms:W3CDTF">2013-10-08T20:44:14Z</dcterms:modified>
</cp:coreProperties>
</file>